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Roboto Bold" charset="1" panose="02000000000000000000"/>
      <p:regular r:id="rId16"/>
    </p:embeddedFont>
    <p:embeddedFont>
      <p:font typeface="Poppins" charset="1" panose="00000500000000000000"/>
      <p:regular r:id="rId17"/>
    </p:embeddedFont>
    <p:embeddedFont>
      <p:font typeface="Archivo Black" charset="1" panose="020B0A03020202020B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2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71285" y="4107858"/>
            <a:ext cx="3086100" cy="2171499"/>
            <a:chOff x="0" y="0"/>
            <a:chExt cx="812800" cy="571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44950" y="4107858"/>
            <a:ext cx="3086100" cy="2171499"/>
            <a:chOff x="0" y="0"/>
            <a:chExt cx="812800" cy="571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1662" y="195419"/>
            <a:ext cx="2813788" cy="1190818"/>
          </a:xfrm>
          <a:custGeom>
            <a:avLst/>
            <a:gdLst/>
            <a:ahLst/>
            <a:cxnLst/>
            <a:rect r="r" b="b" t="t" l="l"/>
            <a:pathLst>
              <a:path h="1190818" w="2813788">
                <a:moveTo>
                  <a:pt x="0" y="0"/>
                </a:moveTo>
                <a:lnTo>
                  <a:pt x="2813788" y="0"/>
                </a:lnTo>
                <a:lnTo>
                  <a:pt x="2813788" y="1190818"/>
                </a:lnTo>
                <a:lnTo>
                  <a:pt x="0" y="1190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56458" y="4234616"/>
            <a:ext cx="14641581" cy="13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9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INTEGRATED FACE RECOGNITION AND ANTI-SPOOFING SYSTEM FOR REAL-TIME AUTHENTICATION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2083" y="5616504"/>
            <a:ext cx="10702668" cy="66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</a:pPr>
            <a:r>
              <a:rPr lang="en-US" b="true" sz="3903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IN CASE OF VIRTUAL SYSTEM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3840" y="7995285"/>
            <a:ext cx="5293699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by: Yerassyl Iskakov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Supervisor: Prof. Zhukabayeva T.K. 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875450" y="128744"/>
            <a:ext cx="11575935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Eurasian National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University named after L.N. Gumilyov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Faculty of «Information Technologies»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Department of «Information Systems»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subject computer graphics and pattern recognition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4726" y="8997950"/>
            <a:ext cx="2514600" cy="260350"/>
            <a:chOff x="0" y="0"/>
            <a:chExt cx="662281" cy="68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450" y="806450"/>
            <a:ext cx="6990015" cy="8674100"/>
            <a:chOff x="0" y="0"/>
            <a:chExt cx="1840992" cy="2284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099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840992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77048" y="1104934"/>
            <a:ext cx="1868266" cy="18682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77048" y="3103899"/>
            <a:ext cx="1868266" cy="18682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77048" y="5143500"/>
            <a:ext cx="1868266" cy="18682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77048" y="7259859"/>
            <a:ext cx="1868266" cy="18682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284702" y="2135683"/>
            <a:ext cx="6558393" cy="5258639"/>
          </a:xfrm>
          <a:custGeom>
            <a:avLst/>
            <a:gdLst/>
            <a:ahLst/>
            <a:cxnLst/>
            <a:rect r="r" b="b" t="t" l="l"/>
            <a:pathLst>
              <a:path h="5258639" w="6558393">
                <a:moveTo>
                  <a:pt x="0" y="0"/>
                </a:moveTo>
                <a:lnTo>
                  <a:pt x="6558394" y="0"/>
                </a:lnTo>
                <a:lnTo>
                  <a:pt x="6558394" y="5258639"/>
                </a:lnTo>
                <a:lnTo>
                  <a:pt x="0" y="525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217063">
            <a:off x="14522102" y="4787319"/>
            <a:ext cx="3531247" cy="4114800"/>
          </a:xfrm>
          <a:custGeom>
            <a:avLst/>
            <a:gdLst/>
            <a:ahLst/>
            <a:cxnLst/>
            <a:rect r="r" b="b" t="t" l="l"/>
            <a:pathLst>
              <a:path h="4114800" w="3531247">
                <a:moveTo>
                  <a:pt x="0" y="0"/>
                </a:moveTo>
                <a:lnTo>
                  <a:pt x="3531247" y="0"/>
                </a:lnTo>
                <a:lnTo>
                  <a:pt x="3531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48824" y="2800777"/>
            <a:ext cx="2677695" cy="6197173"/>
          </a:xfrm>
          <a:custGeom>
            <a:avLst/>
            <a:gdLst/>
            <a:ahLst/>
            <a:cxnLst/>
            <a:rect r="r" b="b" t="t" l="l"/>
            <a:pathLst>
              <a:path h="6197173" w="2677695">
                <a:moveTo>
                  <a:pt x="0" y="0"/>
                </a:moveTo>
                <a:lnTo>
                  <a:pt x="2677695" y="0"/>
                </a:lnTo>
                <a:lnTo>
                  <a:pt x="2677695" y="6197173"/>
                </a:lnTo>
                <a:lnTo>
                  <a:pt x="0" y="619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580716" y="297605"/>
            <a:ext cx="6005579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8172" y="1318805"/>
            <a:ext cx="5784161" cy="9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attendance systems whether manual are often time-consuming, prone to errors, and vulnerable to fraud..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8172" y="3193192"/>
            <a:ext cx="5689505" cy="9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Face recognition offers a contactless and automated solution, but it is still susceptible to spoofing attacks using photos, videos,.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3457" y="5391430"/>
            <a:ext cx="5898876" cy="162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introduces a real-time face recognition system integrated with anti-spoofing mechanisms to ensure that only live, genuine users can mark their attendance.</a:t>
            </a:r>
          </a:p>
          <a:p>
            <a:pPr algn="r">
              <a:lnSpc>
                <a:spcPts val="2565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091763" y="1356604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91763" y="3293843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91763" y="5423989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8172" y="7337172"/>
            <a:ext cx="5870283" cy="167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combining deep learning-based face detection with liveness detection techniques, we aim to build a secure, efficient, and accurate system tailored for educational and organizational environment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91763" y="7459441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259615" cy="10287000"/>
            <a:chOff x="0" y="0"/>
            <a:chExt cx="191199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19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11997">
                  <a:moveTo>
                    <a:pt x="0" y="0"/>
                  </a:moveTo>
                  <a:lnTo>
                    <a:pt x="1911997" y="0"/>
                  </a:lnTo>
                  <a:lnTo>
                    <a:pt x="19119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1199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14956" y="9805304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313414" y="1462456"/>
            <a:ext cx="5367066" cy="7212518"/>
            <a:chOff x="0" y="0"/>
            <a:chExt cx="3663950" cy="4923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42589" t="0" r="-5997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782185" y="1444012"/>
            <a:ext cx="5380790" cy="7230962"/>
            <a:chOff x="0" y="0"/>
            <a:chExt cx="3663950" cy="4923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23087" t="0" r="-7947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7711" y="2383449"/>
            <a:ext cx="1463455" cy="899360"/>
          </a:xfrm>
          <a:custGeom>
            <a:avLst/>
            <a:gdLst/>
            <a:ahLst/>
            <a:cxnLst/>
            <a:rect r="r" b="b" t="t" l="l"/>
            <a:pathLst>
              <a:path h="899360" w="1463455">
                <a:moveTo>
                  <a:pt x="0" y="0"/>
                </a:moveTo>
                <a:lnTo>
                  <a:pt x="1463455" y="0"/>
                </a:lnTo>
                <a:lnTo>
                  <a:pt x="1463455" y="899360"/>
                </a:lnTo>
                <a:lnTo>
                  <a:pt x="0" y="8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4200" y="4038221"/>
            <a:ext cx="982693" cy="1105279"/>
          </a:xfrm>
          <a:custGeom>
            <a:avLst/>
            <a:gdLst/>
            <a:ahLst/>
            <a:cxnLst/>
            <a:rect r="r" b="b" t="t" l="l"/>
            <a:pathLst>
              <a:path h="1105279" w="982693">
                <a:moveTo>
                  <a:pt x="0" y="0"/>
                </a:moveTo>
                <a:lnTo>
                  <a:pt x="982694" y="0"/>
                </a:lnTo>
                <a:lnTo>
                  <a:pt x="982694" y="1105279"/>
                </a:lnTo>
                <a:lnTo>
                  <a:pt x="0" y="1105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744" y="5810534"/>
            <a:ext cx="1201150" cy="1228798"/>
          </a:xfrm>
          <a:custGeom>
            <a:avLst/>
            <a:gdLst/>
            <a:ahLst/>
            <a:cxnLst/>
            <a:rect r="r" b="b" t="t" l="l"/>
            <a:pathLst>
              <a:path h="1228798" w="1201150">
                <a:moveTo>
                  <a:pt x="0" y="0"/>
                </a:moveTo>
                <a:lnTo>
                  <a:pt x="1201150" y="0"/>
                </a:lnTo>
                <a:lnTo>
                  <a:pt x="1201150" y="1228798"/>
                </a:lnTo>
                <a:lnTo>
                  <a:pt x="0" y="1228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8528" y="7814078"/>
            <a:ext cx="1669694" cy="1338791"/>
          </a:xfrm>
          <a:custGeom>
            <a:avLst/>
            <a:gdLst/>
            <a:ahLst/>
            <a:cxnLst/>
            <a:rect r="r" b="b" t="t" l="l"/>
            <a:pathLst>
              <a:path h="1338791" w="1669694">
                <a:moveTo>
                  <a:pt x="0" y="0"/>
                </a:moveTo>
                <a:lnTo>
                  <a:pt x="1669694" y="0"/>
                </a:lnTo>
                <a:lnTo>
                  <a:pt x="1669694" y="1338791"/>
                </a:lnTo>
                <a:lnTo>
                  <a:pt x="0" y="13387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4459" y="264160"/>
            <a:ext cx="671588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FACE RECOGNITION TECHNOLOGY IN ATTENDANCE SYSTEMS: BENEFITS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74161" y="2151278"/>
            <a:ext cx="5539253" cy="774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1"/>
              </a:lnSpc>
            </a:pPr>
            <a:r>
              <a:rPr lang="en-US" sz="24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Automation. Marks attendance within seconds no manual effort.</a:t>
            </a:r>
          </a:p>
          <a:p>
            <a:pPr algn="l">
              <a:lnSpc>
                <a:spcPts val="3441"/>
              </a:lnSpc>
            </a:pPr>
          </a:p>
          <a:p>
            <a:pPr algn="l">
              <a:lnSpc>
                <a:spcPts val="3441"/>
              </a:lnSpc>
            </a:pPr>
            <a:r>
              <a:rPr lang="en-US" sz="24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Security. Reduces proxy attendance through biometric verification.</a:t>
            </a:r>
          </a:p>
          <a:p>
            <a:pPr algn="l">
              <a:lnSpc>
                <a:spcPts val="3441"/>
              </a:lnSpc>
            </a:pPr>
          </a:p>
          <a:p>
            <a:pPr algn="l">
              <a:lnSpc>
                <a:spcPts val="3441"/>
              </a:lnSpc>
            </a:pPr>
            <a:r>
              <a:rPr lang="en-US" sz="24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Covid-19 case. Hygienic and ideal for post-pandemic settings.</a:t>
            </a:r>
          </a:p>
          <a:p>
            <a:pPr algn="l">
              <a:lnSpc>
                <a:spcPts val="3441"/>
              </a:lnSpc>
            </a:pPr>
          </a:p>
          <a:p>
            <a:pPr algn="l">
              <a:lnSpc>
                <a:spcPts val="3441"/>
              </a:lnSpc>
            </a:pPr>
            <a:r>
              <a:rPr lang="en-US" sz="24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Records. Eliminates human error in tracking attendance.</a:t>
            </a:r>
          </a:p>
          <a:p>
            <a:pPr algn="l">
              <a:lnSpc>
                <a:spcPts val="3441"/>
              </a:lnSpc>
            </a:pPr>
          </a:p>
          <a:p>
            <a:pPr algn="l">
              <a:lnSpc>
                <a:spcPts val="3441"/>
              </a:lnSpc>
            </a:pPr>
            <a:r>
              <a:rPr lang="en-US" sz="24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Monitoring. Instantly reflects attendance status on centralized systems.</a:t>
            </a:r>
          </a:p>
          <a:p>
            <a:pPr algn="l">
              <a:lnSpc>
                <a:spcPts val="344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665663" y="8734424"/>
            <a:ext cx="4664422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Online class application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(teams, zoom, meet)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82988" y="8772524"/>
            <a:ext cx="5379988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Traditional class application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792707" cy="10287000"/>
            <a:chOff x="0" y="0"/>
            <a:chExt cx="178902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90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9026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95449" y="9258300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06493" y="1095850"/>
            <a:ext cx="10584606" cy="7534655"/>
            <a:chOff x="0" y="0"/>
            <a:chExt cx="114181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1813" cy="812800"/>
            </a:xfrm>
            <a:custGeom>
              <a:avLst/>
              <a:gdLst/>
              <a:ahLst/>
              <a:cxnLst/>
              <a:rect r="r" b="b" t="t" l="l"/>
              <a:pathLst>
                <a:path h="812800" w="1141813">
                  <a:moveTo>
                    <a:pt x="0" y="0"/>
                  </a:moveTo>
                  <a:lnTo>
                    <a:pt x="1141813" y="0"/>
                  </a:lnTo>
                  <a:lnTo>
                    <a:pt x="114181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122" t="0" r="-6936" b="-3008"/>
              </a:stretch>
            </a:blipFill>
          </p:spPr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78665" y="6371342"/>
          <a:ext cx="6550843" cy="2886958"/>
        </p:xfrm>
        <a:graphic>
          <a:graphicData uri="http://schemas.openxmlformats.org/drawingml/2006/table">
            <a:tbl>
              <a:tblPr/>
              <a:tblGrid>
                <a:gridCol w="1820844"/>
                <a:gridCol w="4729998"/>
              </a:tblGrid>
              <a:tr h="7950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Face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Identifying and locating faces in an image or video frame.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Face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Determining who the detected face belongs to, by comparing to known faces.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294459" y="264160"/>
            <a:ext cx="62037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FACE RECOGNITION TECHNOLOGY IN ATTENDANCE SYSTEMS: THEORY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65" y="2344659"/>
            <a:ext cx="6714043" cy="334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Face Detection</a:t>
            </a:r>
          </a:p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Face Recognition</a:t>
            </a:r>
          </a:p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Anti-Spoofing</a:t>
            </a:r>
          </a:p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Face Embedding</a:t>
            </a:r>
          </a:p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MTCNN (Multi-task Cascaded Convolutional Networks)</a:t>
            </a:r>
          </a:p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MobileNet</a:t>
            </a:r>
          </a:p>
          <a:p>
            <a:pPr algn="l" marL="511554" indent="-255777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SVC (Support Vector Classifier)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5595" y="2238758"/>
            <a:ext cx="1601933" cy="6466659"/>
            <a:chOff x="0" y="0"/>
            <a:chExt cx="421908" cy="17031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1637" y="2583217"/>
            <a:ext cx="16859075" cy="6023619"/>
          </a:xfrm>
          <a:custGeom>
            <a:avLst/>
            <a:gdLst/>
            <a:ahLst/>
            <a:cxnLst/>
            <a:rect r="r" b="b" t="t" l="l"/>
            <a:pathLst>
              <a:path h="6023619" w="16859075">
                <a:moveTo>
                  <a:pt x="0" y="0"/>
                </a:moveTo>
                <a:lnTo>
                  <a:pt x="16859076" y="0"/>
                </a:lnTo>
                <a:lnTo>
                  <a:pt x="16859076" y="6023620"/>
                </a:lnTo>
                <a:lnTo>
                  <a:pt x="0" y="6023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-1003300"/>
            <a:ext cx="18802350" cy="2006600"/>
            <a:chOff x="0" y="0"/>
            <a:chExt cx="4952059" cy="528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77013" y="174423"/>
            <a:ext cx="660140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b="true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842741" y="2238758"/>
            <a:ext cx="1601933" cy="6466659"/>
            <a:chOff x="0" y="0"/>
            <a:chExt cx="421908" cy="17031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40946" y="8530637"/>
            <a:ext cx="1328581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MTCNN to detect faces from live camera frames and photos.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237" y="9182100"/>
            <a:ext cx="1571352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Anti-Spoofing Model was built using MobileNet with data augmentation.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5595" y="2238758"/>
            <a:ext cx="1601933" cy="6466659"/>
            <a:chOff x="0" y="0"/>
            <a:chExt cx="421908" cy="17031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-1003300"/>
            <a:ext cx="18802350" cy="2006600"/>
            <a:chOff x="0" y="0"/>
            <a:chExt cx="4952059" cy="5284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842741" y="2238758"/>
            <a:ext cx="1601933" cy="6466659"/>
            <a:chOff x="0" y="0"/>
            <a:chExt cx="421908" cy="1703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480179" y="2238758"/>
            <a:ext cx="9545194" cy="5512618"/>
          </a:xfrm>
          <a:custGeom>
            <a:avLst/>
            <a:gdLst/>
            <a:ahLst/>
            <a:cxnLst/>
            <a:rect r="r" b="b" t="t" l="l"/>
            <a:pathLst>
              <a:path h="5512618" w="9545194">
                <a:moveTo>
                  <a:pt x="0" y="0"/>
                </a:moveTo>
                <a:lnTo>
                  <a:pt x="9545194" y="0"/>
                </a:lnTo>
                <a:lnTo>
                  <a:pt x="9545194" y="5512618"/>
                </a:lnTo>
                <a:lnTo>
                  <a:pt x="0" y="551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13310530" y="6297384"/>
            <a:ext cx="1429686" cy="47334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3481492" y="3226064"/>
            <a:ext cx="1428099" cy="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974421" y="4300215"/>
            <a:ext cx="4511132" cy="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3643032" y="5658365"/>
            <a:ext cx="3687126" cy="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3853193" y="7289591"/>
            <a:ext cx="2179799" cy="62158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3308954" y="4490371"/>
            <a:ext cx="1429686" cy="47334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970123" y="1283215"/>
            <a:ext cx="2613536" cy="2594528"/>
          </a:xfrm>
          <a:custGeom>
            <a:avLst/>
            <a:gdLst/>
            <a:ahLst/>
            <a:cxnLst/>
            <a:rect r="r" b="b" t="t" l="l"/>
            <a:pathLst>
              <a:path h="2594528" w="2613536">
                <a:moveTo>
                  <a:pt x="0" y="0"/>
                </a:moveTo>
                <a:lnTo>
                  <a:pt x="2613535" y="0"/>
                </a:lnTo>
                <a:lnTo>
                  <a:pt x="2613535" y="2594528"/>
                </a:lnTo>
                <a:lnTo>
                  <a:pt x="0" y="2594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225398" y="7100415"/>
            <a:ext cx="2522993" cy="2555518"/>
          </a:xfrm>
          <a:custGeom>
            <a:avLst/>
            <a:gdLst/>
            <a:ahLst/>
            <a:cxnLst/>
            <a:rect r="r" b="b" t="t" l="l"/>
            <a:pathLst>
              <a:path h="2555518" w="2522993">
                <a:moveTo>
                  <a:pt x="0" y="0"/>
                </a:moveTo>
                <a:lnTo>
                  <a:pt x="2522994" y="0"/>
                </a:lnTo>
                <a:lnTo>
                  <a:pt x="2522994" y="2555518"/>
                </a:lnTo>
                <a:lnTo>
                  <a:pt x="0" y="2555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32971" y="175895"/>
            <a:ext cx="660140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b="true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 OF THE SYSTEM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8097" y="4110032"/>
            <a:ext cx="200471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Face Detection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8097" y="5468182"/>
            <a:ext cx="264080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Anti-Spoofing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29297" y="3035881"/>
            <a:ext cx="229373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Face Recognition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5433" y="7161566"/>
            <a:ext cx="2977307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Recognition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90095" y="6107201"/>
            <a:ext cx="2604343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UI information desk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740217" y="4328952"/>
            <a:ext cx="3073088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Persantage of each function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26397" y="3566737"/>
            <a:ext cx="5930645" cy="3365641"/>
          </a:xfrm>
          <a:custGeom>
            <a:avLst/>
            <a:gdLst/>
            <a:ahLst/>
            <a:cxnLst/>
            <a:rect r="r" b="b" t="t" l="l"/>
            <a:pathLst>
              <a:path h="3365641" w="5930645">
                <a:moveTo>
                  <a:pt x="0" y="0"/>
                </a:moveTo>
                <a:lnTo>
                  <a:pt x="5930644" y="0"/>
                </a:lnTo>
                <a:lnTo>
                  <a:pt x="5930644" y="3365640"/>
                </a:lnTo>
                <a:lnTo>
                  <a:pt x="0" y="3365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06278" y="275316"/>
            <a:ext cx="5548135" cy="3204048"/>
          </a:xfrm>
          <a:custGeom>
            <a:avLst/>
            <a:gdLst/>
            <a:ahLst/>
            <a:cxnLst/>
            <a:rect r="r" b="b" t="t" l="l"/>
            <a:pathLst>
              <a:path h="3204048" w="5548135">
                <a:moveTo>
                  <a:pt x="0" y="0"/>
                </a:moveTo>
                <a:lnTo>
                  <a:pt x="5548135" y="0"/>
                </a:lnTo>
                <a:lnTo>
                  <a:pt x="5548135" y="3204048"/>
                </a:lnTo>
                <a:lnTo>
                  <a:pt x="0" y="320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54792" y="6932377"/>
            <a:ext cx="5699622" cy="3263033"/>
          </a:xfrm>
          <a:custGeom>
            <a:avLst/>
            <a:gdLst/>
            <a:ahLst/>
            <a:cxnLst/>
            <a:rect r="r" b="b" t="t" l="l"/>
            <a:pathLst>
              <a:path h="3263033" w="5699622">
                <a:moveTo>
                  <a:pt x="0" y="0"/>
                </a:moveTo>
                <a:lnTo>
                  <a:pt x="5699621" y="0"/>
                </a:lnTo>
                <a:lnTo>
                  <a:pt x="5699621" y="3263034"/>
                </a:lnTo>
                <a:lnTo>
                  <a:pt x="0" y="326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9924" y="962025"/>
            <a:ext cx="549348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AND 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5436" y="7817794"/>
            <a:ext cx="4406957" cy="7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drops in poor or inconsistent lighting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48506" y="4279464"/>
            <a:ext cx="4577891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Facial expressions (e.g., smiling, )  reduce cosine similarity accuracy.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10109" y="1227735"/>
            <a:ext cx="4577891" cy="7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is trained on a relatively small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54792" y="6072674"/>
            <a:ext cx="4013355" cy="39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1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Overfitting issue.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265026"/>
            <a:ext cx="11618446" cy="60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28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Ensuring the authenticity of participants is important in the context of online attendance systems in order to prevent identity fraud.  This project presents an integrated real-time face recognition and anti-spoofing system designed to enhance authentication accuracy in virtual environments. </a:t>
            </a:r>
          </a:p>
          <a:p>
            <a:pPr algn="l">
              <a:lnSpc>
                <a:spcPts val="4041"/>
              </a:lnSpc>
            </a:pPr>
            <a:r>
              <a:rPr lang="en-US" sz="28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system leverages deep learning techniques to perform both identity verification through face recognition and liveness detection to differentiate between real and spoofed faces. </a:t>
            </a:r>
          </a:p>
          <a:p>
            <a:pPr algn="l">
              <a:lnSpc>
                <a:spcPts val="4041"/>
              </a:lnSpc>
            </a:pPr>
            <a:r>
              <a:rPr lang="en-US" sz="288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combining these capabilities, the proposed solution offers a secure, efficient, and scalable method for real-time attendance verification, significantly reducing the risk of spoofing attacks and unauthorized access.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23925"/>
            <a:ext cx="5463364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33297" y="3191597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DAGkKdOm_VU</dc:identifier>
  <dcterms:modified xsi:type="dcterms:W3CDTF">2011-08-01T06:04:30Z</dcterms:modified>
  <cp:revision>1</cp:revision>
  <dc:title>business</dc:title>
</cp:coreProperties>
</file>